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64" r:id="rId4"/>
    <p:sldId id="268" r:id="rId5"/>
    <p:sldId id="262" r:id="rId6"/>
    <p:sldId id="263" r:id="rId7"/>
    <p:sldId id="260" r:id="rId8"/>
    <p:sldId id="261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7"/>
    <p:restoredTop sz="94574"/>
  </p:normalViewPr>
  <p:slideViewPr>
    <p:cSldViewPr snapToGrid="0" snapToObjects="1">
      <p:cViewPr varScale="1">
        <p:scale>
          <a:sx n="105" d="100"/>
          <a:sy n="105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2660B-491C-4906-855B-638FEEDB320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DAA0CB-A7DB-4D5F-BC75-508ABBAACAAC}">
      <dgm:prSet/>
      <dgm:spPr/>
      <dgm:t>
        <a:bodyPr/>
        <a:lstStyle/>
        <a:p>
          <a:r>
            <a:rPr lang="fr-FR"/>
            <a:t>Fauteuil J0 – déambulation J0-J1</a:t>
          </a:r>
          <a:endParaRPr lang="en-US"/>
        </a:p>
      </dgm:t>
    </dgm:pt>
    <dgm:pt modelId="{DCC231D3-BF79-49DD-AF4C-E280BF3C0B0F}" type="parTrans" cxnId="{507E9BFF-3163-4C6C-A61B-B112AFC649C4}">
      <dgm:prSet/>
      <dgm:spPr/>
      <dgm:t>
        <a:bodyPr/>
        <a:lstStyle/>
        <a:p>
          <a:endParaRPr lang="en-US"/>
        </a:p>
      </dgm:t>
    </dgm:pt>
    <dgm:pt modelId="{3F24681D-8171-4ACE-A6AA-056149CBCE9C}" type="sibTrans" cxnId="{507E9BFF-3163-4C6C-A61B-B112AFC649C4}">
      <dgm:prSet/>
      <dgm:spPr/>
      <dgm:t>
        <a:bodyPr/>
        <a:lstStyle/>
        <a:p>
          <a:endParaRPr lang="en-US"/>
        </a:p>
      </dgm:t>
    </dgm:pt>
    <dgm:pt modelId="{4E25B689-0451-4C1F-A2BE-054E9D9700CB}">
      <dgm:prSet/>
      <dgm:spPr/>
      <dgm:t>
        <a:bodyPr/>
        <a:lstStyle/>
        <a:p>
          <a:r>
            <a:rPr lang="fr-FR"/>
            <a:t>Ablation de la voie veineuse en sortie de salle de réveil ou cathéter obturé</a:t>
          </a:r>
          <a:endParaRPr lang="en-US"/>
        </a:p>
      </dgm:t>
    </dgm:pt>
    <dgm:pt modelId="{5A401957-CFA4-4976-A4D6-9133AEF10926}" type="parTrans" cxnId="{5E4C8B96-04E8-4C33-90E3-B65BA3FE9E92}">
      <dgm:prSet/>
      <dgm:spPr/>
      <dgm:t>
        <a:bodyPr/>
        <a:lstStyle/>
        <a:p>
          <a:endParaRPr lang="en-US"/>
        </a:p>
      </dgm:t>
    </dgm:pt>
    <dgm:pt modelId="{4DDA5062-9F71-4141-997A-75C7FB613375}" type="sibTrans" cxnId="{5E4C8B96-04E8-4C33-90E3-B65BA3FE9E92}">
      <dgm:prSet/>
      <dgm:spPr/>
      <dgm:t>
        <a:bodyPr/>
        <a:lstStyle/>
        <a:p>
          <a:endParaRPr lang="en-US"/>
        </a:p>
      </dgm:t>
    </dgm:pt>
    <dgm:pt modelId="{58259CE5-04AE-47F3-8F93-511228CE5969}">
      <dgm:prSet/>
      <dgm:spPr/>
      <dgm:t>
        <a:bodyPr/>
        <a:lstStyle/>
        <a:p>
          <a:r>
            <a:rPr lang="fr-FR"/>
            <a:t>Kinésithérapie 1 à 2 fois par jour</a:t>
          </a:r>
          <a:endParaRPr lang="en-US"/>
        </a:p>
      </dgm:t>
    </dgm:pt>
    <dgm:pt modelId="{74869E9C-9DE7-40F5-A913-F3A700ED4966}" type="parTrans" cxnId="{6CE9AB7A-FBDB-4BD0-AD08-B39A08920107}">
      <dgm:prSet/>
      <dgm:spPr/>
      <dgm:t>
        <a:bodyPr/>
        <a:lstStyle/>
        <a:p>
          <a:endParaRPr lang="en-US"/>
        </a:p>
      </dgm:t>
    </dgm:pt>
    <dgm:pt modelId="{CDAE3BA2-A55A-4DBA-8977-BC214888A25B}" type="sibTrans" cxnId="{6CE9AB7A-FBDB-4BD0-AD08-B39A08920107}">
      <dgm:prSet/>
      <dgm:spPr/>
      <dgm:t>
        <a:bodyPr/>
        <a:lstStyle/>
        <a:p>
          <a:endParaRPr lang="en-US"/>
        </a:p>
      </dgm:t>
    </dgm:pt>
    <dgm:pt modelId="{86063097-91A2-446C-A338-E8829512071C}">
      <dgm:prSet/>
      <dgm:spPr/>
      <dgm:t>
        <a:bodyPr/>
        <a:lstStyle/>
        <a:p>
          <a:r>
            <a:rPr lang="fr-FR"/>
            <a:t>Reprise de l’alimentation normale et de la boisson à J0</a:t>
          </a:r>
          <a:endParaRPr lang="en-US"/>
        </a:p>
      </dgm:t>
    </dgm:pt>
    <dgm:pt modelId="{FC1C5DB3-6E5B-4244-95BB-F4AD0BE84F30}" type="parTrans" cxnId="{625C5BE2-F432-4870-8DD1-60DBDC97BD65}">
      <dgm:prSet/>
      <dgm:spPr/>
      <dgm:t>
        <a:bodyPr/>
        <a:lstStyle/>
        <a:p>
          <a:endParaRPr lang="en-US"/>
        </a:p>
      </dgm:t>
    </dgm:pt>
    <dgm:pt modelId="{94870FDA-466F-4C4E-A1AD-B1D51F3C7C06}" type="sibTrans" cxnId="{625C5BE2-F432-4870-8DD1-60DBDC97BD65}">
      <dgm:prSet/>
      <dgm:spPr/>
      <dgm:t>
        <a:bodyPr/>
        <a:lstStyle/>
        <a:p>
          <a:endParaRPr lang="en-US"/>
        </a:p>
      </dgm:t>
    </dgm:pt>
    <dgm:pt modelId="{2C73E59F-1586-4BD3-A44A-438AF994B146}">
      <dgm:prSet/>
      <dgm:spPr/>
      <dgm:t>
        <a:bodyPr/>
        <a:lstStyle/>
        <a:p>
          <a:r>
            <a:rPr lang="fr-FR"/>
            <a:t>Limitation de la durée du drain thoracique</a:t>
          </a:r>
          <a:endParaRPr lang="en-US"/>
        </a:p>
      </dgm:t>
    </dgm:pt>
    <dgm:pt modelId="{F16370F9-A365-4583-AB58-378146FD1566}" type="parTrans" cxnId="{66EC2FF5-048C-4BA7-8DF0-866C44E648C3}">
      <dgm:prSet/>
      <dgm:spPr/>
      <dgm:t>
        <a:bodyPr/>
        <a:lstStyle/>
        <a:p>
          <a:endParaRPr lang="en-US"/>
        </a:p>
      </dgm:t>
    </dgm:pt>
    <dgm:pt modelId="{BE7E282A-1A14-4666-AD7B-F134E153AC44}" type="sibTrans" cxnId="{66EC2FF5-048C-4BA7-8DF0-866C44E648C3}">
      <dgm:prSet/>
      <dgm:spPr/>
      <dgm:t>
        <a:bodyPr/>
        <a:lstStyle/>
        <a:p>
          <a:endParaRPr lang="en-US"/>
        </a:p>
      </dgm:t>
    </dgm:pt>
    <dgm:pt modelId="{AA264EC4-E27F-4AA8-8A15-1DF50BFFCE74}">
      <dgm:prSet/>
      <dgm:spPr/>
      <dgm:t>
        <a:bodyPr/>
        <a:lstStyle/>
        <a:p>
          <a:r>
            <a:rPr lang="fr-FR"/>
            <a:t>Analgésie multimodale: KTPV ou péridural + analgésiques simples (paracétamol, néfopam) + morphine (si besoin)</a:t>
          </a:r>
          <a:endParaRPr lang="en-US"/>
        </a:p>
      </dgm:t>
    </dgm:pt>
    <dgm:pt modelId="{8E9AD782-BD11-454C-926F-8E9325692F14}" type="parTrans" cxnId="{9FADB60D-2039-48E4-B2F2-FB4C95ABA59E}">
      <dgm:prSet/>
      <dgm:spPr/>
      <dgm:t>
        <a:bodyPr/>
        <a:lstStyle/>
        <a:p>
          <a:endParaRPr lang="en-US"/>
        </a:p>
      </dgm:t>
    </dgm:pt>
    <dgm:pt modelId="{05BB9D9D-24F3-4327-BAA2-BCD66CDA3147}" type="sibTrans" cxnId="{9FADB60D-2039-48E4-B2F2-FB4C95ABA59E}">
      <dgm:prSet/>
      <dgm:spPr/>
      <dgm:t>
        <a:bodyPr/>
        <a:lstStyle/>
        <a:p>
          <a:endParaRPr lang="en-US"/>
        </a:p>
      </dgm:t>
    </dgm:pt>
    <dgm:pt modelId="{214CB976-8F32-4AB1-ADF6-E18296625D82}">
      <dgm:prSet/>
      <dgm:spPr/>
      <dgm:t>
        <a:bodyPr/>
        <a:lstStyle/>
        <a:p>
          <a:r>
            <a:rPr lang="fr-FR"/>
            <a:t>Optimiser l’éducation thérapeutique du patient (gestion de la douleur)</a:t>
          </a:r>
          <a:endParaRPr lang="en-US"/>
        </a:p>
      </dgm:t>
    </dgm:pt>
    <dgm:pt modelId="{74890E8B-D138-4B8F-A57D-94BE34F000DD}" type="parTrans" cxnId="{8BEA4EE2-3F2C-45B3-9419-9CCA425BCD6B}">
      <dgm:prSet/>
      <dgm:spPr/>
      <dgm:t>
        <a:bodyPr/>
        <a:lstStyle/>
        <a:p>
          <a:endParaRPr lang="en-US"/>
        </a:p>
      </dgm:t>
    </dgm:pt>
    <dgm:pt modelId="{1CCBF586-FF9C-4ACB-BB61-5F5D95F8532C}" type="sibTrans" cxnId="{8BEA4EE2-3F2C-45B3-9419-9CCA425BCD6B}">
      <dgm:prSet/>
      <dgm:spPr/>
      <dgm:t>
        <a:bodyPr/>
        <a:lstStyle/>
        <a:p>
          <a:endParaRPr lang="en-US"/>
        </a:p>
      </dgm:t>
    </dgm:pt>
    <dgm:pt modelId="{4E6172F2-7D8A-1249-A641-44978C56112F}" type="pres">
      <dgm:prSet presAssocID="{53D2660B-491C-4906-855B-638FEEDB3202}" presName="diagram" presStyleCnt="0">
        <dgm:presLayoutVars>
          <dgm:dir/>
          <dgm:resizeHandles val="exact"/>
        </dgm:presLayoutVars>
      </dgm:prSet>
      <dgm:spPr/>
    </dgm:pt>
    <dgm:pt modelId="{3D6629E8-A395-5646-B610-D609AAE052F1}" type="pres">
      <dgm:prSet presAssocID="{E1DAA0CB-A7DB-4D5F-BC75-508ABBAACAAC}" presName="node" presStyleLbl="node1" presStyleIdx="0" presStyleCnt="7">
        <dgm:presLayoutVars>
          <dgm:bulletEnabled val="1"/>
        </dgm:presLayoutVars>
      </dgm:prSet>
      <dgm:spPr/>
    </dgm:pt>
    <dgm:pt modelId="{1E62EFFD-D578-4C49-97B8-B9CA7200DC00}" type="pres">
      <dgm:prSet presAssocID="{3F24681D-8171-4ACE-A6AA-056149CBCE9C}" presName="sibTrans" presStyleCnt="0"/>
      <dgm:spPr/>
    </dgm:pt>
    <dgm:pt modelId="{6179195A-E88D-B84D-8B34-A7D3B2281A2E}" type="pres">
      <dgm:prSet presAssocID="{4E25B689-0451-4C1F-A2BE-054E9D9700CB}" presName="node" presStyleLbl="node1" presStyleIdx="1" presStyleCnt="7">
        <dgm:presLayoutVars>
          <dgm:bulletEnabled val="1"/>
        </dgm:presLayoutVars>
      </dgm:prSet>
      <dgm:spPr/>
    </dgm:pt>
    <dgm:pt modelId="{E81D03F2-DC93-1640-AA09-E4A0076F0AAF}" type="pres">
      <dgm:prSet presAssocID="{4DDA5062-9F71-4141-997A-75C7FB613375}" presName="sibTrans" presStyleCnt="0"/>
      <dgm:spPr/>
    </dgm:pt>
    <dgm:pt modelId="{0CDF3CA4-5732-CC42-81FA-28A3C633F015}" type="pres">
      <dgm:prSet presAssocID="{58259CE5-04AE-47F3-8F93-511228CE5969}" presName="node" presStyleLbl="node1" presStyleIdx="2" presStyleCnt="7">
        <dgm:presLayoutVars>
          <dgm:bulletEnabled val="1"/>
        </dgm:presLayoutVars>
      </dgm:prSet>
      <dgm:spPr/>
    </dgm:pt>
    <dgm:pt modelId="{50862CBA-541D-8246-9705-2FF4CADF17DF}" type="pres">
      <dgm:prSet presAssocID="{CDAE3BA2-A55A-4DBA-8977-BC214888A25B}" presName="sibTrans" presStyleCnt="0"/>
      <dgm:spPr/>
    </dgm:pt>
    <dgm:pt modelId="{784769DD-3803-1C45-8EEA-715CA9D29CD4}" type="pres">
      <dgm:prSet presAssocID="{86063097-91A2-446C-A338-E8829512071C}" presName="node" presStyleLbl="node1" presStyleIdx="3" presStyleCnt="7">
        <dgm:presLayoutVars>
          <dgm:bulletEnabled val="1"/>
        </dgm:presLayoutVars>
      </dgm:prSet>
      <dgm:spPr/>
    </dgm:pt>
    <dgm:pt modelId="{1F7FD886-1CF6-8F43-A652-0C3C584D7631}" type="pres">
      <dgm:prSet presAssocID="{94870FDA-466F-4C4E-A1AD-B1D51F3C7C06}" presName="sibTrans" presStyleCnt="0"/>
      <dgm:spPr/>
    </dgm:pt>
    <dgm:pt modelId="{174C53D2-06D8-9846-86D0-91935837F431}" type="pres">
      <dgm:prSet presAssocID="{2C73E59F-1586-4BD3-A44A-438AF994B146}" presName="node" presStyleLbl="node1" presStyleIdx="4" presStyleCnt="7">
        <dgm:presLayoutVars>
          <dgm:bulletEnabled val="1"/>
        </dgm:presLayoutVars>
      </dgm:prSet>
      <dgm:spPr/>
    </dgm:pt>
    <dgm:pt modelId="{5B95E6CF-100A-154B-97DA-3733FB198AF2}" type="pres">
      <dgm:prSet presAssocID="{BE7E282A-1A14-4666-AD7B-F134E153AC44}" presName="sibTrans" presStyleCnt="0"/>
      <dgm:spPr/>
    </dgm:pt>
    <dgm:pt modelId="{8B3687F8-CCF6-1E4F-87D7-426AB7148A42}" type="pres">
      <dgm:prSet presAssocID="{AA264EC4-E27F-4AA8-8A15-1DF50BFFCE74}" presName="node" presStyleLbl="node1" presStyleIdx="5" presStyleCnt="7">
        <dgm:presLayoutVars>
          <dgm:bulletEnabled val="1"/>
        </dgm:presLayoutVars>
      </dgm:prSet>
      <dgm:spPr/>
    </dgm:pt>
    <dgm:pt modelId="{1E62F891-63CE-1648-8FC7-7251AE20FD02}" type="pres">
      <dgm:prSet presAssocID="{05BB9D9D-24F3-4327-BAA2-BCD66CDA3147}" presName="sibTrans" presStyleCnt="0"/>
      <dgm:spPr/>
    </dgm:pt>
    <dgm:pt modelId="{FDC86E88-BCDE-8B4F-997D-77C97731FCFD}" type="pres">
      <dgm:prSet presAssocID="{214CB976-8F32-4AB1-ADF6-E18296625D82}" presName="node" presStyleLbl="node1" presStyleIdx="6" presStyleCnt="7">
        <dgm:presLayoutVars>
          <dgm:bulletEnabled val="1"/>
        </dgm:presLayoutVars>
      </dgm:prSet>
      <dgm:spPr/>
    </dgm:pt>
  </dgm:ptLst>
  <dgm:cxnLst>
    <dgm:cxn modelId="{26E67001-1FB9-FA40-8BA4-E68FE2F0DF21}" type="presOf" srcId="{58259CE5-04AE-47F3-8F93-511228CE5969}" destId="{0CDF3CA4-5732-CC42-81FA-28A3C633F015}" srcOrd="0" destOrd="0" presId="urn:microsoft.com/office/officeart/2005/8/layout/default"/>
    <dgm:cxn modelId="{E1DB0C0A-B18F-5B46-AA1A-7DC2530C9623}" type="presOf" srcId="{53D2660B-491C-4906-855B-638FEEDB3202}" destId="{4E6172F2-7D8A-1249-A641-44978C56112F}" srcOrd="0" destOrd="0" presId="urn:microsoft.com/office/officeart/2005/8/layout/default"/>
    <dgm:cxn modelId="{9FADB60D-2039-48E4-B2F2-FB4C95ABA59E}" srcId="{53D2660B-491C-4906-855B-638FEEDB3202}" destId="{AA264EC4-E27F-4AA8-8A15-1DF50BFFCE74}" srcOrd="5" destOrd="0" parTransId="{8E9AD782-BD11-454C-926F-8E9325692F14}" sibTransId="{05BB9D9D-24F3-4327-BAA2-BCD66CDA3147}"/>
    <dgm:cxn modelId="{ECEBF035-7C3A-B243-8193-D7EA376CF59E}" type="presOf" srcId="{86063097-91A2-446C-A338-E8829512071C}" destId="{784769DD-3803-1C45-8EEA-715CA9D29CD4}" srcOrd="0" destOrd="0" presId="urn:microsoft.com/office/officeart/2005/8/layout/default"/>
    <dgm:cxn modelId="{6CE9AB7A-FBDB-4BD0-AD08-B39A08920107}" srcId="{53D2660B-491C-4906-855B-638FEEDB3202}" destId="{58259CE5-04AE-47F3-8F93-511228CE5969}" srcOrd="2" destOrd="0" parTransId="{74869E9C-9DE7-40F5-A913-F3A700ED4966}" sibTransId="{CDAE3BA2-A55A-4DBA-8977-BC214888A25B}"/>
    <dgm:cxn modelId="{5E4C8B96-04E8-4C33-90E3-B65BA3FE9E92}" srcId="{53D2660B-491C-4906-855B-638FEEDB3202}" destId="{4E25B689-0451-4C1F-A2BE-054E9D9700CB}" srcOrd="1" destOrd="0" parTransId="{5A401957-CFA4-4976-A4D6-9133AEF10926}" sibTransId="{4DDA5062-9F71-4141-997A-75C7FB613375}"/>
    <dgm:cxn modelId="{FE57BBC6-D078-A04E-8235-A0DAE7A3076D}" type="presOf" srcId="{2C73E59F-1586-4BD3-A44A-438AF994B146}" destId="{174C53D2-06D8-9846-86D0-91935837F431}" srcOrd="0" destOrd="0" presId="urn:microsoft.com/office/officeart/2005/8/layout/default"/>
    <dgm:cxn modelId="{66C896D2-6616-0243-BA42-917508F748EA}" type="presOf" srcId="{E1DAA0CB-A7DB-4D5F-BC75-508ABBAACAAC}" destId="{3D6629E8-A395-5646-B610-D609AAE052F1}" srcOrd="0" destOrd="0" presId="urn:microsoft.com/office/officeart/2005/8/layout/default"/>
    <dgm:cxn modelId="{8BEA4EE2-3F2C-45B3-9419-9CCA425BCD6B}" srcId="{53D2660B-491C-4906-855B-638FEEDB3202}" destId="{214CB976-8F32-4AB1-ADF6-E18296625D82}" srcOrd="6" destOrd="0" parTransId="{74890E8B-D138-4B8F-A57D-94BE34F000DD}" sibTransId="{1CCBF586-FF9C-4ACB-BB61-5F5D95F8532C}"/>
    <dgm:cxn modelId="{625C5BE2-F432-4870-8DD1-60DBDC97BD65}" srcId="{53D2660B-491C-4906-855B-638FEEDB3202}" destId="{86063097-91A2-446C-A338-E8829512071C}" srcOrd="3" destOrd="0" parTransId="{FC1C5DB3-6E5B-4244-95BB-F4AD0BE84F30}" sibTransId="{94870FDA-466F-4C4E-A1AD-B1D51F3C7C06}"/>
    <dgm:cxn modelId="{66EC2FF5-048C-4BA7-8DF0-866C44E648C3}" srcId="{53D2660B-491C-4906-855B-638FEEDB3202}" destId="{2C73E59F-1586-4BD3-A44A-438AF994B146}" srcOrd="4" destOrd="0" parTransId="{F16370F9-A365-4583-AB58-378146FD1566}" sibTransId="{BE7E282A-1A14-4666-AD7B-F134E153AC44}"/>
    <dgm:cxn modelId="{E41D42F6-FB9A-8344-BC26-DCF4C481C2D3}" type="presOf" srcId="{214CB976-8F32-4AB1-ADF6-E18296625D82}" destId="{FDC86E88-BCDE-8B4F-997D-77C97731FCFD}" srcOrd="0" destOrd="0" presId="urn:microsoft.com/office/officeart/2005/8/layout/default"/>
    <dgm:cxn modelId="{189942FB-EDEE-DD48-AB83-3D704EEC03F8}" type="presOf" srcId="{AA264EC4-E27F-4AA8-8A15-1DF50BFFCE74}" destId="{8B3687F8-CCF6-1E4F-87D7-426AB7148A42}" srcOrd="0" destOrd="0" presId="urn:microsoft.com/office/officeart/2005/8/layout/default"/>
    <dgm:cxn modelId="{0C7B7EFB-D9E0-DB4F-B12F-5D36084E19D5}" type="presOf" srcId="{4E25B689-0451-4C1F-A2BE-054E9D9700CB}" destId="{6179195A-E88D-B84D-8B34-A7D3B2281A2E}" srcOrd="0" destOrd="0" presId="urn:microsoft.com/office/officeart/2005/8/layout/default"/>
    <dgm:cxn modelId="{507E9BFF-3163-4C6C-A61B-B112AFC649C4}" srcId="{53D2660B-491C-4906-855B-638FEEDB3202}" destId="{E1DAA0CB-A7DB-4D5F-BC75-508ABBAACAAC}" srcOrd="0" destOrd="0" parTransId="{DCC231D3-BF79-49DD-AF4C-E280BF3C0B0F}" sibTransId="{3F24681D-8171-4ACE-A6AA-056149CBCE9C}"/>
    <dgm:cxn modelId="{2CCB443D-B691-9A49-BFD5-6ADAA011C6BA}" type="presParOf" srcId="{4E6172F2-7D8A-1249-A641-44978C56112F}" destId="{3D6629E8-A395-5646-B610-D609AAE052F1}" srcOrd="0" destOrd="0" presId="urn:microsoft.com/office/officeart/2005/8/layout/default"/>
    <dgm:cxn modelId="{0A309CAD-DCC8-364D-B4BE-CFFF6F112E83}" type="presParOf" srcId="{4E6172F2-7D8A-1249-A641-44978C56112F}" destId="{1E62EFFD-D578-4C49-97B8-B9CA7200DC00}" srcOrd="1" destOrd="0" presId="urn:microsoft.com/office/officeart/2005/8/layout/default"/>
    <dgm:cxn modelId="{83531B4B-2C25-0D4A-96BF-FD574798BC41}" type="presParOf" srcId="{4E6172F2-7D8A-1249-A641-44978C56112F}" destId="{6179195A-E88D-B84D-8B34-A7D3B2281A2E}" srcOrd="2" destOrd="0" presId="urn:microsoft.com/office/officeart/2005/8/layout/default"/>
    <dgm:cxn modelId="{5101447B-77E9-BB41-B7AF-08099A7F1C60}" type="presParOf" srcId="{4E6172F2-7D8A-1249-A641-44978C56112F}" destId="{E81D03F2-DC93-1640-AA09-E4A0076F0AAF}" srcOrd="3" destOrd="0" presId="urn:microsoft.com/office/officeart/2005/8/layout/default"/>
    <dgm:cxn modelId="{9625ABE6-407B-7F4F-99FF-79146B57764B}" type="presParOf" srcId="{4E6172F2-7D8A-1249-A641-44978C56112F}" destId="{0CDF3CA4-5732-CC42-81FA-28A3C633F015}" srcOrd="4" destOrd="0" presId="urn:microsoft.com/office/officeart/2005/8/layout/default"/>
    <dgm:cxn modelId="{86AFD39E-3D89-C347-B12D-E3B2761C555D}" type="presParOf" srcId="{4E6172F2-7D8A-1249-A641-44978C56112F}" destId="{50862CBA-541D-8246-9705-2FF4CADF17DF}" srcOrd="5" destOrd="0" presId="urn:microsoft.com/office/officeart/2005/8/layout/default"/>
    <dgm:cxn modelId="{F68ABD99-6B9E-8C4F-B7BA-A7C1CCFC1E67}" type="presParOf" srcId="{4E6172F2-7D8A-1249-A641-44978C56112F}" destId="{784769DD-3803-1C45-8EEA-715CA9D29CD4}" srcOrd="6" destOrd="0" presId="urn:microsoft.com/office/officeart/2005/8/layout/default"/>
    <dgm:cxn modelId="{BF95EEB4-A7C5-FC48-95AD-1AB8A3381D1D}" type="presParOf" srcId="{4E6172F2-7D8A-1249-A641-44978C56112F}" destId="{1F7FD886-1CF6-8F43-A652-0C3C584D7631}" srcOrd="7" destOrd="0" presId="urn:microsoft.com/office/officeart/2005/8/layout/default"/>
    <dgm:cxn modelId="{01385E0D-FF74-2F45-B980-335C4B2798E5}" type="presParOf" srcId="{4E6172F2-7D8A-1249-A641-44978C56112F}" destId="{174C53D2-06D8-9846-86D0-91935837F431}" srcOrd="8" destOrd="0" presId="urn:microsoft.com/office/officeart/2005/8/layout/default"/>
    <dgm:cxn modelId="{0135AE7E-6AF7-3E44-ADCC-98BEF5806CC0}" type="presParOf" srcId="{4E6172F2-7D8A-1249-A641-44978C56112F}" destId="{5B95E6CF-100A-154B-97DA-3733FB198AF2}" srcOrd="9" destOrd="0" presId="urn:microsoft.com/office/officeart/2005/8/layout/default"/>
    <dgm:cxn modelId="{95088E1B-16A0-7548-A611-DFB0DB604CD5}" type="presParOf" srcId="{4E6172F2-7D8A-1249-A641-44978C56112F}" destId="{8B3687F8-CCF6-1E4F-87D7-426AB7148A42}" srcOrd="10" destOrd="0" presId="urn:microsoft.com/office/officeart/2005/8/layout/default"/>
    <dgm:cxn modelId="{58E1A039-163F-1F45-84F1-0FF179EE8AA3}" type="presParOf" srcId="{4E6172F2-7D8A-1249-A641-44978C56112F}" destId="{1E62F891-63CE-1648-8FC7-7251AE20FD02}" srcOrd="11" destOrd="0" presId="urn:microsoft.com/office/officeart/2005/8/layout/default"/>
    <dgm:cxn modelId="{BDC1108A-A9A4-7245-9263-35D2740EFA59}" type="presParOf" srcId="{4E6172F2-7D8A-1249-A641-44978C56112F}" destId="{FDC86E88-BCDE-8B4F-997D-77C97731FCF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629E8-A395-5646-B610-D609AAE052F1}">
      <dsp:nvSpPr>
        <dsp:cNvPr id="0" name=""/>
        <dsp:cNvSpPr/>
      </dsp:nvSpPr>
      <dsp:spPr>
        <a:xfrm>
          <a:off x="2817" y="593689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Fauteuil J0 – déambulation J0-J1</a:t>
          </a:r>
          <a:endParaRPr lang="en-US" sz="1500" kern="1200"/>
        </a:p>
      </dsp:txBody>
      <dsp:txXfrm>
        <a:off x="2817" y="593689"/>
        <a:ext cx="2235464" cy="1341278"/>
      </dsp:txXfrm>
    </dsp:sp>
    <dsp:sp modelId="{6179195A-E88D-B84D-8B34-A7D3B2281A2E}">
      <dsp:nvSpPr>
        <dsp:cNvPr id="0" name=""/>
        <dsp:cNvSpPr/>
      </dsp:nvSpPr>
      <dsp:spPr>
        <a:xfrm>
          <a:off x="2461828" y="593689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Ablation de la voie veineuse en sortie de salle de réveil ou cathéter obturé</a:t>
          </a:r>
          <a:endParaRPr lang="en-US" sz="1500" kern="1200"/>
        </a:p>
      </dsp:txBody>
      <dsp:txXfrm>
        <a:off x="2461828" y="593689"/>
        <a:ext cx="2235464" cy="1341278"/>
      </dsp:txXfrm>
    </dsp:sp>
    <dsp:sp modelId="{0CDF3CA4-5732-CC42-81FA-28A3C633F015}">
      <dsp:nvSpPr>
        <dsp:cNvPr id="0" name=""/>
        <dsp:cNvSpPr/>
      </dsp:nvSpPr>
      <dsp:spPr>
        <a:xfrm>
          <a:off x="4920839" y="593689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Kinésithérapie 1 à 2 fois par jour</a:t>
          </a:r>
          <a:endParaRPr lang="en-US" sz="1500" kern="1200"/>
        </a:p>
      </dsp:txBody>
      <dsp:txXfrm>
        <a:off x="4920839" y="593689"/>
        <a:ext cx="2235464" cy="1341278"/>
      </dsp:txXfrm>
    </dsp:sp>
    <dsp:sp modelId="{784769DD-3803-1C45-8EEA-715CA9D29CD4}">
      <dsp:nvSpPr>
        <dsp:cNvPr id="0" name=""/>
        <dsp:cNvSpPr/>
      </dsp:nvSpPr>
      <dsp:spPr>
        <a:xfrm>
          <a:off x="7379850" y="593689"/>
          <a:ext cx="2235464" cy="1341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Reprise de l’alimentation normale et de la boisson à J0</a:t>
          </a:r>
          <a:endParaRPr lang="en-US" sz="1500" kern="1200"/>
        </a:p>
      </dsp:txBody>
      <dsp:txXfrm>
        <a:off x="7379850" y="593689"/>
        <a:ext cx="2235464" cy="1341278"/>
      </dsp:txXfrm>
    </dsp:sp>
    <dsp:sp modelId="{174C53D2-06D8-9846-86D0-91935837F431}">
      <dsp:nvSpPr>
        <dsp:cNvPr id="0" name=""/>
        <dsp:cNvSpPr/>
      </dsp:nvSpPr>
      <dsp:spPr>
        <a:xfrm>
          <a:off x="1232323" y="2158514"/>
          <a:ext cx="2235464" cy="1341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Limitation de la durée du drain thoracique</a:t>
          </a:r>
          <a:endParaRPr lang="en-US" sz="1500" kern="1200"/>
        </a:p>
      </dsp:txBody>
      <dsp:txXfrm>
        <a:off x="1232323" y="2158514"/>
        <a:ext cx="2235464" cy="1341278"/>
      </dsp:txXfrm>
    </dsp:sp>
    <dsp:sp modelId="{8B3687F8-CCF6-1E4F-87D7-426AB7148A42}">
      <dsp:nvSpPr>
        <dsp:cNvPr id="0" name=""/>
        <dsp:cNvSpPr/>
      </dsp:nvSpPr>
      <dsp:spPr>
        <a:xfrm>
          <a:off x="3691334" y="2158514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Analgésie multimodale: KTPV ou péridural + analgésiques simples (paracétamol, néfopam) + morphine (si besoin)</a:t>
          </a:r>
          <a:endParaRPr lang="en-US" sz="1500" kern="1200"/>
        </a:p>
      </dsp:txBody>
      <dsp:txXfrm>
        <a:off x="3691334" y="2158514"/>
        <a:ext cx="2235464" cy="1341278"/>
      </dsp:txXfrm>
    </dsp:sp>
    <dsp:sp modelId="{FDC86E88-BCDE-8B4F-997D-77C97731FCFD}">
      <dsp:nvSpPr>
        <dsp:cNvPr id="0" name=""/>
        <dsp:cNvSpPr/>
      </dsp:nvSpPr>
      <dsp:spPr>
        <a:xfrm>
          <a:off x="6150345" y="2158514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Optimiser l’éducation thérapeutique du patient (gestion de la douleur)</a:t>
          </a:r>
          <a:endParaRPr lang="en-US" sz="1500" kern="1200"/>
        </a:p>
      </dsp:txBody>
      <dsp:txXfrm>
        <a:off x="6150345" y="2158514"/>
        <a:ext cx="2235464" cy="1341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94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0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62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76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95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78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53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52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62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34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6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68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64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2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1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8BDFA-96B6-E147-964C-1B69FEF6BC4B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E9515-3B86-AA4D-B72A-CD21D883F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16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49D24-C46D-B949-9870-FED5B57CF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Programme RAAC en chirurgie thoracique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D135A3-FC1B-5743-95F5-DFB4D65B0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Récupération améliorée après chirurgie</a:t>
            </a:r>
          </a:p>
        </p:txBody>
      </p:sp>
    </p:spTree>
    <p:extLst>
      <p:ext uri="{BB962C8B-B14F-4D97-AF65-F5344CB8AC3E}">
        <p14:creationId xmlns:p14="http://schemas.microsoft.com/office/powerpoint/2010/main" val="225780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1B8E46-63DB-E44A-87FB-912B4A5E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58A89-65EB-174C-A2BF-CDF1B5A5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Selon les études les taux de complications et/ou de réadmissions hospitalières sont inférieurs à ceux obtenus lors d’une prise en charge conventionnelle.</a:t>
            </a:r>
          </a:p>
          <a:p>
            <a:r>
              <a:rPr lang="fr-FR" dirty="0"/>
              <a:t>La prise en charge avec un programme RAAC peut conduire à une réduction de la durée de séjour hospitalier et donc à une réduction des coûts.</a:t>
            </a:r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fr-FR" sz="1400" dirty="0"/>
              <a:t>Haute Autorité de Santé. Programmes de récupération améliorée après chirurgie (RAAC). Saint-Denis La Plaine: HAS; 2016.</a:t>
            </a:r>
          </a:p>
        </p:txBody>
      </p:sp>
    </p:spTree>
    <p:extLst>
      <p:ext uri="{BB962C8B-B14F-4D97-AF65-F5344CB8AC3E}">
        <p14:creationId xmlns:p14="http://schemas.microsoft.com/office/powerpoint/2010/main" val="3203470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49CB5A-7D13-B342-B21A-ACEA96BA6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527" y="1648046"/>
            <a:ext cx="3767273" cy="3508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/>
              <a:t>Merci de votre attention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9B1ECDC-7D44-2841-82F8-5C334F9AE97E}"/>
              </a:ext>
            </a:extLst>
          </p:cNvPr>
          <p:cNvSpPr txBox="1">
            <a:spLocks/>
          </p:cNvSpPr>
          <p:nvPr/>
        </p:nvSpPr>
        <p:spPr>
          <a:xfrm>
            <a:off x="4398265" y="0"/>
            <a:ext cx="8026400" cy="4149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sz="4800" dirty="0"/>
              <a:t>Les questions sont la bienvenue</a:t>
            </a:r>
          </a:p>
        </p:txBody>
      </p:sp>
      <p:pic>
        <p:nvPicPr>
          <p:cNvPr id="1026" name="Picture 2" descr="Tomatosphere - Tomatosphère | Poser des questions">
            <a:extLst>
              <a:ext uri="{FF2B5EF4-FFF2-40B4-BE49-F238E27FC236}">
                <a16:creationId xmlns:a16="http://schemas.microsoft.com/office/drawing/2014/main" id="{CA3FD4A9-38BE-4B4E-988A-00141EC72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494" y="3140085"/>
            <a:ext cx="4821382" cy="334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8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9B009-1B64-6F41-9F8A-B9702642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RAAC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5BEFE1-8005-874B-B6E8-15ADC31AA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« Une approche de prise en charge globale du patient favorisant le rétablissement précoce de ses capacités après la chirurgie »</a:t>
            </a:r>
          </a:p>
          <a:p>
            <a:pPr marL="0" indent="0" algn="r">
              <a:buNone/>
            </a:pPr>
            <a:r>
              <a:rPr lang="fr-FR" sz="2000" dirty="0"/>
              <a:t>HAS, Juin 2016, synthèse du rapport d’orientation</a:t>
            </a: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8847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43F95-AA02-0B4A-B031-B3D9BA72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clés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65AFFC-5A03-9144-BEEA-E2417664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Informer le patient et le former à la démarche</a:t>
            </a:r>
          </a:p>
          <a:p>
            <a:r>
              <a:rPr lang="fr-FR" dirty="0"/>
              <a:t>Anticiper l’organisation des soins et la sortie du patient</a:t>
            </a:r>
          </a:p>
          <a:p>
            <a:r>
              <a:rPr lang="fr-FR" dirty="0"/>
              <a:t>Réduire les conséquences du stress chirurgical</a:t>
            </a:r>
          </a:p>
          <a:p>
            <a:r>
              <a:rPr lang="fr-FR" dirty="0"/>
              <a:t>Contrôler la douleur dans toutes les situations</a:t>
            </a:r>
          </a:p>
          <a:p>
            <a:r>
              <a:rPr lang="fr-FR" dirty="0"/>
              <a:t>Favoriser et stimuler l’autonomie des patients</a:t>
            </a:r>
          </a:p>
          <a:p>
            <a:endParaRPr lang="fr-FR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6C38363D-9CBA-714D-8770-3824D6C7210A}"/>
              </a:ext>
            </a:extLst>
          </p:cNvPr>
          <p:cNvSpPr/>
          <p:nvPr/>
        </p:nvSpPr>
        <p:spPr>
          <a:xfrm>
            <a:off x="1403497" y="5083765"/>
            <a:ext cx="1722475" cy="8187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E46DA79-A35F-6848-A2DA-53EA67997488}"/>
              </a:ext>
            </a:extLst>
          </p:cNvPr>
          <p:cNvSpPr txBox="1"/>
          <p:nvPr/>
        </p:nvSpPr>
        <p:spPr>
          <a:xfrm>
            <a:off x="1600200" y="5308453"/>
            <a:ext cx="1329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Objectifs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A7B8AB7-9020-CD4C-B4B3-1239559BAD43}"/>
              </a:ext>
            </a:extLst>
          </p:cNvPr>
          <p:cNvSpPr txBox="1">
            <a:spLocks/>
          </p:cNvSpPr>
          <p:nvPr/>
        </p:nvSpPr>
        <p:spPr>
          <a:xfrm>
            <a:off x="3102935" y="4894797"/>
            <a:ext cx="8998688" cy="1565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Diminuer la morbidité et la mortalité liée à la chirurgie tout en rendant le patient acteur de sa réhabilitation</a:t>
            </a:r>
          </a:p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Raccourcir la durée moyenne de séjour</a:t>
            </a:r>
          </a:p>
        </p:txBody>
      </p:sp>
    </p:spTree>
    <p:extLst>
      <p:ext uri="{BB962C8B-B14F-4D97-AF65-F5344CB8AC3E}">
        <p14:creationId xmlns:p14="http://schemas.microsoft.com/office/powerpoint/2010/main" val="413980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BDCE2-5F27-4A46-AE6D-6F0547BE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67E15B-8B8C-8541-A91D-C3094828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Protocole multidisciplinaire</a:t>
            </a:r>
          </a:p>
          <a:p>
            <a:r>
              <a:rPr lang="fr-FR" dirty="0"/>
              <a:t>Contrat de soins avec le patient</a:t>
            </a:r>
          </a:p>
          <a:p>
            <a:r>
              <a:rPr lang="fr-FR" dirty="0"/>
              <a:t>Approche multimodale: pré, per et postopératoire</a:t>
            </a:r>
          </a:p>
        </p:txBody>
      </p:sp>
    </p:spTree>
    <p:extLst>
      <p:ext uri="{BB962C8B-B14F-4D97-AF65-F5344CB8AC3E}">
        <p14:creationId xmlns:p14="http://schemas.microsoft.com/office/powerpoint/2010/main" val="335189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563568-234E-C248-A7E6-51AC86D8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préopératoire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AE90B-F58A-E541-A3C1-C14191AE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523999"/>
            <a:ext cx="10063818" cy="51319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Informations au patient : </a:t>
            </a:r>
          </a:p>
          <a:p>
            <a:pPr marL="0" indent="0">
              <a:buNone/>
            </a:pPr>
            <a:r>
              <a:rPr lang="fr-FR" sz="2000" dirty="0"/>
              <a:t>orale et écrite sur le déroulement de l’hospitalisation, modalités du protocole RAAC, risques de complications, éducation </a:t>
            </a:r>
            <a:r>
              <a:rPr lang="fr-FR" sz="2000" dirty="0" err="1"/>
              <a:t>thérapeutique</a:t>
            </a:r>
            <a:r>
              <a:rPr lang="fr-FR" sz="2000" dirty="0"/>
              <a:t>, retour à domicile</a:t>
            </a:r>
          </a:p>
          <a:p>
            <a:r>
              <a:rPr lang="fr-FR" dirty="0">
                <a:solidFill>
                  <a:srgbClr val="7030A0"/>
                </a:solidFill>
              </a:rPr>
              <a:t>Préparation physique et respiratoire: Préhabilitation</a:t>
            </a:r>
          </a:p>
          <a:p>
            <a:r>
              <a:rPr lang="fr-FR" dirty="0">
                <a:solidFill>
                  <a:srgbClr val="7030A0"/>
                </a:solidFill>
              </a:rPr>
              <a:t>Sevrage de la consommation alcoolique et tabagique </a:t>
            </a:r>
          </a:p>
          <a:p>
            <a:pPr marL="0" indent="0">
              <a:buNone/>
            </a:pPr>
            <a:r>
              <a:rPr lang="fr-FR" sz="2000" dirty="0"/>
              <a:t> idéalement 4 à 6 semaines avant l’intervention</a:t>
            </a:r>
          </a:p>
          <a:p>
            <a:r>
              <a:rPr lang="fr-FR" dirty="0">
                <a:solidFill>
                  <a:srgbClr val="7030A0"/>
                </a:solidFill>
              </a:rPr>
              <a:t>Evaluation et prise en charge nutritionnelle </a:t>
            </a:r>
          </a:p>
          <a:p>
            <a:r>
              <a:rPr lang="fr-FR" dirty="0" err="1">
                <a:solidFill>
                  <a:srgbClr val="7030A0"/>
                </a:solidFill>
              </a:rPr>
              <a:t>Hygiène</a:t>
            </a:r>
            <a:r>
              <a:rPr lang="fr-FR" dirty="0">
                <a:solidFill>
                  <a:srgbClr val="7030A0"/>
                </a:solidFill>
              </a:rPr>
              <a:t> bucco-dentaire </a:t>
            </a:r>
          </a:p>
          <a:p>
            <a:pPr marL="0" indent="0">
              <a:buNone/>
            </a:pPr>
            <a:r>
              <a:rPr lang="fr-FR" sz="2000" dirty="0"/>
              <a:t>Six fois par jour pendant les deux jours précédents la chirurgie est indiqué. </a:t>
            </a:r>
          </a:p>
          <a:p>
            <a:r>
              <a:rPr lang="fr-FR" dirty="0">
                <a:solidFill>
                  <a:srgbClr val="7030A0"/>
                </a:solidFill>
              </a:rPr>
              <a:t>Anticiper les demandes de convalescence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33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D95C3-4584-A34F-A0DF-7BA91914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préopératoire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8B96A-1EFE-FC4E-89ED-5D3F5426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924" y="1270000"/>
            <a:ext cx="6558516" cy="596124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Jeûne préopératoire : </a:t>
            </a:r>
          </a:p>
          <a:p>
            <a:pPr marL="0" indent="0">
              <a:buNone/>
            </a:pPr>
            <a:r>
              <a:rPr lang="fr-FR" sz="2000" dirty="0"/>
              <a:t>Un jeûne de 2 heures pour les liquides clairs (pas de pulpe, pas de lait) et de 6h pour les solides</a:t>
            </a:r>
          </a:p>
          <a:p>
            <a:r>
              <a:rPr lang="fr-FR" dirty="0">
                <a:solidFill>
                  <a:srgbClr val="7030A0"/>
                </a:solidFill>
              </a:rPr>
              <a:t>Apport de solutions (d’hydrates de carbone) sucrées orales: </a:t>
            </a:r>
          </a:p>
          <a:p>
            <a:pPr marL="0" indent="0">
              <a:buNone/>
            </a:pPr>
            <a:r>
              <a:rPr lang="fr-FR" sz="2000" dirty="0"/>
              <a:t>La prise d’une solution sucrée deux heures avant l’intervention est recommandée chez les patients n’ayant pas de troubles de la vidange gastrique</a:t>
            </a:r>
            <a:r>
              <a:rPr lang="fr-FR" dirty="0"/>
              <a:t>. </a:t>
            </a:r>
          </a:p>
          <a:p>
            <a:r>
              <a:rPr lang="fr-FR" dirty="0">
                <a:solidFill>
                  <a:srgbClr val="7030A0"/>
                </a:solidFill>
              </a:rPr>
              <a:t>Correction de l’</a:t>
            </a:r>
            <a:r>
              <a:rPr lang="fr-FR" dirty="0" err="1">
                <a:solidFill>
                  <a:srgbClr val="7030A0"/>
                </a:solidFill>
              </a:rPr>
              <a:t>anémie</a:t>
            </a:r>
            <a:r>
              <a:rPr lang="fr-FR" dirty="0">
                <a:solidFill>
                  <a:srgbClr val="7030A0"/>
                </a:solidFill>
              </a:rPr>
              <a:t> : </a:t>
            </a:r>
          </a:p>
          <a:p>
            <a:pPr marL="0" indent="0">
              <a:buNone/>
            </a:pPr>
            <a:r>
              <a:rPr lang="fr-FR" sz="2000" dirty="0"/>
              <a:t>Il est recommandé de corriger une </a:t>
            </a:r>
            <a:r>
              <a:rPr lang="fr-FR" sz="2000" dirty="0" err="1"/>
              <a:t>anémie</a:t>
            </a:r>
            <a:r>
              <a:rPr lang="fr-FR" sz="2000" dirty="0"/>
              <a:t> préexistante par une injection du fer IV selon le dosage indiqué. </a:t>
            </a:r>
          </a:p>
          <a:p>
            <a:r>
              <a:rPr lang="fr-FR" dirty="0" err="1">
                <a:solidFill>
                  <a:srgbClr val="7030A0"/>
                </a:solidFill>
              </a:rPr>
              <a:t>Thromboprophylaxie</a:t>
            </a:r>
            <a:r>
              <a:rPr lang="fr-FR" dirty="0">
                <a:solidFill>
                  <a:srgbClr val="7030A0"/>
                </a:solidFill>
              </a:rPr>
              <a:t> </a:t>
            </a:r>
          </a:p>
          <a:p>
            <a:r>
              <a:rPr lang="fr-FR" dirty="0">
                <a:solidFill>
                  <a:srgbClr val="7030A0"/>
                </a:solidFill>
              </a:rPr>
              <a:t>Antibioprophylaxie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34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C64FD7CB-03F7-A243-A9D5-F2AE526B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FR"/>
              <a:t>La phase peropératoire</a:t>
            </a:r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F4322E-8470-6345-A8B4-A67261AF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fr-FR"/>
              <a:t>Abord mini invasif</a:t>
            </a:r>
          </a:p>
          <a:p>
            <a:r>
              <a:rPr lang="fr-FR"/>
              <a:t>Pose d’un seul drain thoracique</a:t>
            </a:r>
          </a:p>
          <a:p>
            <a:r>
              <a:rPr lang="fr-FR"/>
              <a:t>Systèmede drainage portatif pour avoriser l’autonomie</a:t>
            </a:r>
          </a:p>
          <a:p>
            <a:r>
              <a:rPr lang="fr-FR"/>
              <a:t>KTPV</a:t>
            </a:r>
          </a:p>
          <a:p>
            <a:r>
              <a:rPr lang="fr-FR"/>
              <a:t>Éviter la pose de sonde urinaire</a:t>
            </a:r>
          </a:p>
          <a:p>
            <a:endParaRPr lang="fr-FR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Système numérique de drainage thoracique Thopaz+ | Medela FR">
            <a:extLst>
              <a:ext uri="{FF2B5EF4-FFF2-40B4-BE49-F238E27FC236}">
                <a16:creationId xmlns:a16="http://schemas.microsoft.com/office/drawing/2014/main" id="{20A7F147-35DA-4747-BBA0-B0BEA9016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56" y="3707423"/>
            <a:ext cx="25781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12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945B7D-88E3-674C-A1E1-AB3362A15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fr-FR"/>
              <a:t>La phase postopératoire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67277AFA-D5DE-4CCF-9E92-B6A233ED5A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2914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61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311357-C5F6-8445-BC3D-0B2EFAE7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Leviers et freins à la RAAC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0EACFCA-9C43-904F-AA7D-E24FFB39E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231547"/>
              </p:ext>
            </p:extLst>
          </p:nvPr>
        </p:nvGraphicFramePr>
        <p:xfrm>
          <a:off x="2917998" y="1396400"/>
          <a:ext cx="6718796" cy="5317647"/>
        </p:xfrm>
        <a:graphic>
          <a:graphicData uri="http://schemas.openxmlformats.org/drawingml/2006/table">
            <a:tbl>
              <a:tblPr/>
              <a:tblGrid>
                <a:gridCol w="3359398">
                  <a:extLst>
                    <a:ext uri="{9D8B030D-6E8A-4147-A177-3AD203B41FA5}">
                      <a16:colId xmlns:a16="http://schemas.microsoft.com/office/drawing/2014/main" val="3106068949"/>
                    </a:ext>
                  </a:extLst>
                </a:gridCol>
                <a:gridCol w="3359398">
                  <a:extLst>
                    <a:ext uri="{9D8B030D-6E8A-4147-A177-3AD203B41FA5}">
                      <a16:colId xmlns:a16="http://schemas.microsoft.com/office/drawing/2014/main" val="3626840549"/>
                    </a:ext>
                  </a:extLst>
                </a:gridCol>
              </a:tblGrid>
              <a:tr h="353954">
                <a:tc>
                  <a:txBody>
                    <a:bodyPr/>
                    <a:lstStyle/>
                    <a:p>
                      <a:r>
                        <a:rPr lang="fr-FR" sz="1500" b="1">
                          <a:effectLst/>
                        </a:rPr>
                        <a:t>Leviers          </a:t>
                      </a:r>
                      <a:endParaRPr lang="fr-FR" sz="1500">
                        <a:effectLst/>
                      </a:endParaRP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b="1">
                          <a:effectLst/>
                        </a:rPr>
                        <a:t>Freins                 </a:t>
                      </a:r>
                      <a:endParaRPr lang="fr-FR" sz="1500">
                        <a:effectLst/>
                      </a:endParaRP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093378"/>
                  </a:ext>
                </a:extLst>
              </a:tr>
              <a:tr h="1404866"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présence d’un référent ou coordinateur du projet/infirmier chargé de coordonner et de soutenir le travail multidisciplinaire et la continuité du programme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résistance au changement des patients et des soignants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084777"/>
                  </a:ext>
                </a:extLst>
              </a:tr>
              <a:tr h="1108780">
                <a:tc>
                  <a:txBody>
                    <a:bodyPr/>
                    <a:lstStyle/>
                    <a:p>
                      <a:r>
                        <a:rPr lang="fr-FR" sz="1500" dirty="0">
                          <a:effectLst/>
                        </a:rPr>
                        <a:t>Nécessité de travail d’équipes multidisciplinaires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Le manque de financement, l’absence de soutien de la direction, une nomenclature des actes inadaptée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187850"/>
                  </a:ext>
                </a:extLst>
              </a:tr>
              <a:tr h="353954"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L’existence de protocoles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rotation accélérée du personnel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160994"/>
                  </a:ext>
                </a:extLst>
              </a:tr>
              <a:tr h="616681"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formation continue pour le personnel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Défaut d’accès à des outils de déploiement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692612"/>
                  </a:ext>
                </a:extLst>
              </a:tr>
              <a:tr h="600002"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formation/information des patients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Mauvaise coordination hôpital - ville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505029"/>
                  </a:ext>
                </a:extLst>
              </a:tr>
              <a:tr h="879410">
                <a:tc>
                  <a:txBody>
                    <a:bodyPr/>
                    <a:lstStyle/>
                    <a:p>
                      <a:r>
                        <a:rPr lang="fr-FR" sz="1500">
                          <a:effectLst/>
                        </a:rPr>
                        <a:t>La formation/information des associations de patients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>
                          <a:effectLst/>
                        </a:rPr>
                        <a:t>Diverses autres questions pratiques (ex : requis pour compléter les dossiers et protocoles)</a:t>
                      </a:r>
                    </a:p>
                  </a:txBody>
                  <a:tcPr marL="81977" marR="81977" marT="40988" marB="40988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3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149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Macintosh PowerPoint</Application>
  <PresentationFormat>Grand écran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Facette</vt:lpstr>
      <vt:lpstr>Programme RAAC en chirurgie thoracique</vt:lpstr>
      <vt:lpstr>La RAAC</vt:lpstr>
      <vt:lpstr>Points clés</vt:lpstr>
      <vt:lpstr>Présentation PowerPoint</vt:lpstr>
      <vt:lpstr>Phase préopératoire</vt:lpstr>
      <vt:lpstr>Phase préopératoire</vt:lpstr>
      <vt:lpstr>La phase peropératoire</vt:lpstr>
      <vt:lpstr>La phase postopératoire</vt:lpstr>
      <vt:lpstr>Leviers et freins à la RAAC</vt:lpstr>
      <vt:lpstr>Résultats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RAAC en chirurgie thoracique</dc:title>
  <dc:creator>fairuz bouji</dc:creator>
  <cp:lastModifiedBy>fairuz bouji</cp:lastModifiedBy>
  <cp:revision>2</cp:revision>
  <dcterms:created xsi:type="dcterms:W3CDTF">2021-06-01T13:28:13Z</dcterms:created>
  <dcterms:modified xsi:type="dcterms:W3CDTF">2021-06-01T13:30:53Z</dcterms:modified>
</cp:coreProperties>
</file>